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66" d="100"/>
          <a:sy n="66" d="100"/>
        </p:scale>
        <p:origin x="-2534" y="-8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D618-1594-4EB3-A740-5EF21ABD5C26}" type="datetimeFigureOut">
              <a:rPr lang="it-IT" smtClean="0"/>
              <a:pPr/>
              <a:t>16/09/2021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B2EA9-3FC3-450A-AC1B-A978E6FD0A7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151516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D618-1594-4EB3-A740-5EF21ABD5C26}" type="datetimeFigureOut">
              <a:rPr lang="it-IT" smtClean="0"/>
              <a:pPr/>
              <a:t>16/09/2021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B2EA9-3FC3-450A-AC1B-A978E6FD0A7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469082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D618-1594-4EB3-A740-5EF21ABD5C26}" type="datetimeFigureOut">
              <a:rPr lang="it-IT" smtClean="0"/>
              <a:pPr/>
              <a:t>16/09/2021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B2EA9-3FC3-450A-AC1B-A978E6FD0A7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77066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D618-1594-4EB3-A740-5EF21ABD5C26}" type="datetimeFigureOut">
              <a:rPr lang="it-IT" smtClean="0"/>
              <a:pPr/>
              <a:t>16/09/2021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B2EA9-3FC3-450A-AC1B-A978E6FD0A7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614912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D618-1594-4EB3-A740-5EF21ABD5C26}" type="datetimeFigureOut">
              <a:rPr lang="it-IT" smtClean="0"/>
              <a:pPr/>
              <a:t>16/09/2021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B2EA9-3FC3-450A-AC1B-A978E6FD0A7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630871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D618-1594-4EB3-A740-5EF21ABD5C26}" type="datetimeFigureOut">
              <a:rPr lang="it-IT" smtClean="0"/>
              <a:pPr/>
              <a:t>16/09/2021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B2EA9-3FC3-450A-AC1B-A978E6FD0A7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3158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D618-1594-4EB3-A740-5EF21ABD5C26}" type="datetimeFigureOut">
              <a:rPr lang="it-IT" smtClean="0"/>
              <a:pPr/>
              <a:t>16/09/2021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B2EA9-3FC3-450A-AC1B-A978E6FD0A7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806831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D618-1594-4EB3-A740-5EF21ABD5C26}" type="datetimeFigureOut">
              <a:rPr lang="it-IT" smtClean="0"/>
              <a:pPr/>
              <a:t>16/09/2021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B2EA9-3FC3-450A-AC1B-A978E6FD0A7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52018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D618-1594-4EB3-A740-5EF21ABD5C26}" type="datetimeFigureOut">
              <a:rPr lang="it-IT" smtClean="0"/>
              <a:pPr/>
              <a:t>16/09/2021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B2EA9-3FC3-450A-AC1B-A978E6FD0A7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823457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D618-1594-4EB3-A740-5EF21ABD5C26}" type="datetimeFigureOut">
              <a:rPr lang="it-IT" smtClean="0"/>
              <a:pPr/>
              <a:t>16/09/2021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B2EA9-3FC3-450A-AC1B-A978E6FD0A7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671436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D618-1594-4EB3-A740-5EF21ABD5C26}" type="datetimeFigureOut">
              <a:rPr lang="it-IT" smtClean="0"/>
              <a:pPr/>
              <a:t>16/09/2021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CB2EA9-3FC3-450A-AC1B-A978E6FD0A7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069641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ED618-1594-4EB3-A740-5EF21ABD5C26}" type="datetimeFigureOut">
              <a:rPr lang="it-IT" smtClean="0"/>
              <a:pPr/>
              <a:t>16/09/2021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B2EA9-3FC3-450A-AC1B-A978E6FD0A7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969006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urp@ospedalerc.i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magine 11"/>
          <p:cNvPicPr>
            <a:picLocks noChangeAspect="1"/>
          </p:cNvPicPr>
          <p:nvPr/>
        </p:nvPicPr>
        <p:blipFill rotWithShape="1">
          <a:blip r:embed="rId2" cstate="print"/>
          <a:srcRect l="8301" t="22047" r="10130" b="48664"/>
          <a:stretch/>
        </p:blipFill>
        <p:spPr>
          <a:xfrm>
            <a:off x="0" y="7081848"/>
            <a:ext cx="6849061" cy="1537055"/>
          </a:xfrm>
          <a:prstGeom prst="rect">
            <a:avLst/>
          </a:prstGeom>
        </p:spPr>
      </p:pic>
      <p:sp>
        <p:nvSpPr>
          <p:cNvPr id="13" name="Rettangolo 12"/>
          <p:cNvSpPr/>
          <p:nvPr/>
        </p:nvSpPr>
        <p:spPr>
          <a:xfrm>
            <a:off x="117189" y="1929704"/>
            <a:ext cx="28771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solidFill>
                  <a:srgbClr val="00B050"/>
                </a:solidFill>
              </a:rPr>
              <a:t>https://sergencovid.iit.cnr.it</a:t>
            </a:r>
            <a:endParaRPr lang="it-IT" dirty="0">
              <a:solidFill>
                <a:srgbClr val="00B050"/>
              </a:solidFill>
            </a:endParaRPr>
          </a:p>
        </p:txBody>
      </p:sp>
      <p:pic>
        <p:nvPicPr>
          <p:cNvPr id="14" name="Immagine 13"/>
          <p:cNvPicPr>
            <a:picLocks noChangeAspect="1"/>
          </p:cNvPicPr>
          <p:nvPr/>
        </p:nvPicPr>
        <p:blipFill rotWithShape="1">
          <a:blip r:embed="rId3" cstate="print"/>
          <a:srcRect l="18398" t="29766" r="54543" b="42940"/>
          <a:stretch/>
        </p:blipFill>
        <p:spPr>
          <a:xfrm>
            <a:off x="197871" y="311513"/>
            <a:ext cx="2666882" cy="1681297"/>
          </a:xfrm>
          <a:prstGeom prst="rect">
            <a:avLst/>
          </a:prstGeom>
        </p:spPr>
      </p:pic>
      <p:sp>
        <p:nvSpPr>
          <p:cNvPr id="15" name="Rettangolo 14"/>
          <p:cNvSpPr/>
          <p:nvPr/>
        </p:nvSpPr>
        <p:spPr>
          <a:xfrm>
            <a:off x="67306" y="2285678"/>
            <a:ext cx="6714447" cy="49059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it-IT" sz="16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anno, </a:t>
            </a:r>
            <a:r>
              <a:rPr lang="it-IT" sz="16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 </a:t>
            </a:r>
            <a:r>
              <a:rPr lang="it-IT" sz="16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intervalli</a:t>
            </a:r>
            <a:r>
              <a:rPr lang="it-IT" sz="1600" dirty="0" smtClean="0"/>
              <a:t> </a:t>
            </a:r>
            <a:r>
              <a:rPr lang="it-IT" sz="16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regolari</a:t>
            </a:r>
            <a:r>
              <a:rPr lang="it-IT" sz="16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it-IT" sz="16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it-IT" sz="16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soggetti che aderiranno, mediante una raccolta di dati clinici e di un campione di sangue che consentirà di ottenere informazioni sull'andamento nel tempo della risposta anticorpale e sugli effetti delle differenze individuali sul livello di anticorpi specifici. Sarà inoltre valutata la possibile influenza di fattori genetici sulla capacità </a:t>
            </a:r>
            <a:r>
              <a:rPr lang="it-IT" sz="16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individuali dell'organismo </a:t>
            </a:r>
            <a:r>
              <a:rPr lang="it-IT" sz="16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 rispondere </a:t>
            </a:r>
            <a:r>
              <a:rPr lang="it-IT" sz="16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all'infezione e alla </a:t>
            </a:r>
            <a:r>
              <a:rPr lang="it-IT" sz="16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vaccinazione.  </a:t>
            </a:r>
          </a:p>
          <a:p>
            <a:pPr algn="just">
              <a:lnSpc>
                <a:spcPct val="115000"/>
              </a:lnSpc>
            </a:pPr>
            <a:r>
              <a:rPr lang="it-IT" sz="16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GOM ha aderito al progetto, e i dipendenti possono già trovare sulla mail </a:t>
            </a:r>
            <a:r>
              <a:rPr lang="it-IT" sz="16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aziendale </a:t>
            </a:r>
            <a:r>
              <a:rPr lang="it-IT" sz="16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(nome.cognome@ospedalerc.it) una </a:t>
            </a:r>
            <a:r>
              <a:rPr lang="it-IT" sz="16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“Richiesta di partecipazione al Progetto CNR SerGenCOVID-19”. Seguendo il link riportato nella mail, ci si può registrare sul portale </a:t>
            </a:r>
            <a:r>
              <a:rPr lang="it-IT" sz="16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dello studio. I </a:t>
            </a:r>
            <a:r>
              <a:rPr lang="it-IT" sz="16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prelievi </a:t>
            </a:r>
            <a:r>
              <a:rPr lang="it-IT" sz="16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 svolgeranno dal 20 al 24 settembre</a:t>
            </a:r>
            <a:r>
              <a:rPr lang="it-IT" sz="16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presso i rispettivi reparti. </a:t>
            </a:r>
            <a:r>
              <a:rPr lang="it-IT" sz="16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 il </a:t>
            </a:r>
            <a:r>
              <a:rPr lang="it-IT" sz="16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personale </a:t>
            </a:r>
            <a:r>
              <a:rPr lang="it-IT" sz="16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afferente e per chi </a:t>
            </a:r>
            <a:r>
              <a:rPr lang="it-IT" sz="16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 può fare prelievi presso il proprio reparto è stato organizzato un punto prelievi SergenCovid-19, situato presso il centro tamponi, al primo piano del GOM, Torre L, dopo la virologia, che sarà attivo dal 20 al 24 settembre, tra le 8,30 e le </a:t>
            </a:r>
            <a:r>
              <a:rPr lang="it-IT" sz="16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13.00. Il personale afferente al GOM, non dipendente, può rivolgersi all’URP del GOM per partecipare (</a:t>
            </a:r>
            <a:r>
              <a:rPr lang="it-IT" sz="16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urp@ospedalerc.it</a:t>
            </a:r>
            <a:r>
              <a:rPr lang="it-IT" sz="16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 Le iscrizioni si chiuderanno il 19 settembre ‘21 .</a:t>
            </a:r>
            <a:endParaRPr lang="it-IT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2837094" y="277088"/>
            <a:ext cx="392182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6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Consiglio Nazionale delle Ricerche (CNR) ha avviato il Progetto SerGenCOVID-19, che consiste in un'indagine su base </a:t>
            </a:r>
            <a:r>
              <a:rPr lang="it-IT" sz="16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nazionale, su migliaia di persone, mirata </a:t>
            </a:r>
            <a:r>
              <a:rPr lang="it-IT" sz="1600" dirty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allo studio sia della risposta anticorpale all'infezione da parte del virus che causa il COVID-19, sia della risposta alla vaccinazione. Lo studio prevede di seguire nel corso di un </a:t>
            </a:r>
            <a:r>
              <a:rPr lang="it-IT" sz="1600" dirty="0" smtClean="0">
                <a:solidFill>
                  <a:srgbClr val="002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intero</a:t>
            </a:r>
            <a:endParaRPr lang="it-IT" sz="1600" dirty="0"/>
          </a:p>
        </p:txBody>
      </p:sp>
      <p:sp>
        <p:nvSpPr>
          <p:cNvPr id="17" name="Rettangolo 16"/>
          <p:cNvSpPr/>
          <p:nvPr/>
        </p:nvSpPr>
        <p:spPr>
          <a:xfrm>
            <a:off x="174722" y="325345"/>
            <a:ext cx="2666882" cy="191615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4811298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</TotalTime>
  <Words>129</Words>
  <Application>Microsoft Office PowerPoint</Application>
  <PresentationFormat>Presentazione su schermo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Alessandra Testa</dc:creator>
  <cp:lastModifiedBy>simeone.carullo</cp:lastModifiedBy>
  <cp:revision>11</cp:revision>
  <dcterms:created xsi:type="dcterms:W3CDTF">2021-07-27T07:56:02Z</dcterms:created>
  <dcterms:modified xsi:type="dcterms:W3CDTF">2021-09-16T11:12:16Z</dcterms:modified>
</cp:coreProperties>
</file>